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2" r:id="rId3"/>
    <p:sldId id="263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91" r:id="rId12"/>
    <p:sldId id="272" r:id="rId13"/>
    <p:sldId id="273" r:id="rId14"/>
    <p:sldId id="274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90" r:id="rId24"/>
    <p:sldId id="284" r:id="rId25"/>
    <p:sldId id="285" r:id="rId26"/>
    <p:sldId id="286" r:id="rId27"/>
    <p:sldId id="287" r:id="rId28"/>
    <p:sldId id="288" r:id="rId29"/>
    <p:sldId id="257" r:id="rId30"/>
    <p:sldId id="258" r:id="rId31"/>
    <p:sldId id="265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4E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E49AB64-9493-4575-BB8F-7AC2A69A1624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0B181B5-5E58-4051-91FF-ED243F78C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EC6065-6243-4750-9D33-1385143EA1D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0CA5E-6682-42F3-AF61-137A00C1DB3C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42403-A63E-44E1-9343-BCC0404EDC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4A6C9-7EA9-4041-803D-851A61CC5EF0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7D4B4-396D-4D08-B1F9-864209013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5CC27-DFBD-494F-B29F-D50A0E242250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5B736-14C7-4824-B984-FC6035D0E3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341B5-1F3B-4A4F-BA2A-AC0222ACA2F0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C5E16-792F-400C-983B-240BF1E25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10130-E4BB-4BDC-8CF9-9FE7F3A6827D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E6A4F-C1F4-4AD2-B7A1-6AEC9B7EA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A68E4-A821-4893-8297-C139DD29CC27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DBAE0-9459-4F09-BA82-9B1E7A385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82B43-3872-434A-B98F-2FE4BF19EE56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45B15-2283-4A78-9BE1-61E574AEA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C9738-64AB-4317-A38A-D19BBE54C71D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74520-5905-4968-9122-7D9730219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AED4D-FFFE-4F8D-8B9B-E6E7F6E3B274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6F1ED-828F-4BCC-AC02-EE84E6B30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8279B-F898-45D9-8716-29E92751FD2A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41D61-4692-4154-B2D5-35BAC7FEF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E094-16F0-4914-A51D-D62DF21A0678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481C3-AB19-4665-8FC4-E7474386B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F325DA-3D2B-4EDD-8EA4-3B454B9A1C3E}" type="datetimeFigureOut">
              <a:rPr lang="ru-RU"/>
              <a:pPr>
                <a:defRPr/>
              </a:pPr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56E6EB-D777-417A-97A1-3C82AA78D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png"/><Relationship Id="rId5" Type="http://schemas.openxmlformats.org/officeDocument/2006/relationships/slide" Target="slide2.xml"/><Relationship Id="rId4" Type="http://schemas.openxmlformats.org/officeDocument/2006/relationships/oleObject" Target="../embeddings/_____Microsoft_Office_Excel_97-20031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2.xml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2.xml"/><Relationship Id="rId5" Type="http://schemas.openxmlformats.org/officeDocument/2006/relationships/oleObject" Target="../embeddings/_____Microsoft_Office_Excel_97-20035.xls"/><Relationship Id="rId4" Type="http://schemas.openxmlformats.org/officeDocument/2006/relationships/oleObject" Target="../embeddings/_____Microsoft_Office_Excel_97-20034.xls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2.xml"/><Relationship Id="rId5" Type="http://schemas.openxmlformats.org/officeDocument/2006/relationships/oleObject" Target="../embeddings/_____Microsoft_Office_Excel_97-20037.xls"/><Relationship Id="rId4" Type="http://schemas.openxmlformats.org/officeDocument/2006/relationships/oleObject" Target="../embeddings/_____Microsoft_Office_Excel_97-20036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2.xml"/><Relationship Id="rId5" Type="http://schemas.openxmlformats.org/officeDocument/2006/relationships/oleObject" Target="../embeddings/_____Microsoft_Office_Excel_97-20039.xls"/><Relationship Id="rId4" Type="http://schemas.openxmlformats.org/officeDocument/2006/relationships/oleObject" Target="../embeddings/_____Microsoft_Office_Excel_97-20038.xls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2.xml"/><Relationship Id="rId5" Type="http://schemas.openxmlformats.org/officeDocument/2006/relationships/oleObject" Target="../embeddings/_____Microsoft_Office_Excel_97-200311.xls"/><Relationship Id="rId4" Type="http://schemas.openxmlformats.org/officeDocument/2006/relationships/oleObject" Target="../embeddings/_____Microsoft_Office_Excel_97-200310.xls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9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gif"/><Relationship Id="rId5" Type="http://schemas.openxmlformats.org/officeDocument/2006/relationships/slide" Target="slide2.xml"/><Relationship Id="rId4" Type="http://schemas.openxmlformats.org/officeDocument/2006/relationships/oleObject" Target="../embeddings/_____Microsoft_Office_Excel_97-200312.xls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pravda.tvob.ru/" TargetMode="External"/><Relationship Id="rId7" Type="http://schemas.openxmlformats.org/officeDocument/2006/relationships/image" Target="../media/image3.gif"/><Relationship Id="rId2" Type="http://schemas.openxmlformats.org/officeDocument/2006/relationships/hyperlink" Target="http://www.toptopkids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http://www.allwomens.ru/" TargetMode="External"/><Relationship Id="rId4" Type="http://schemas.openxmlformats.org/officeDocument/2006/relationships/hyperlink" Target="http://www.smione.ru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2.xml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3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8215370" cy="142876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Исследовательская работа </a:t>
            </a:r>
            <a: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en-US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 теме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4357686" cy="1143008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«Обувь  и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5715000" y="4457700"/>
            <a:ext cx="34290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 </a:t>
            </a:r>
          </a:p>
          <a:p>
            <a:r>
              <a:rPr lang="ru-RU" sz="1600" b="1">
                <a:cs typeface="Arial" charset="0"/>
              </a:rPr>
              <a:t>    </a:t>
            </a:r>
            <a:r>
              <a:rPr lang="ru-RU" sz="1400" b="1" smtClean="0">
                <a:cs typeface="Arial" charset="0"/>
              </a:rPr>
              <a:t>Исполнитель: </a:t>
            </a:r>
            <a:r>
              <a:rPr lang="ru-RU" sz="1400" dirty="0">
                <a:cs typeface="Arial" charset="0"/>
              </a:rPr>
              <a:t/>
            </a:r>
            <a:br>
              <a:rPr 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 </a:t>
            </a:r>
            <a:r>
              <a:rPr lang="ru-RU" sz="1400" dirty="0" smtClean="0">
                <a:cs typeface="Arial" charset="0"/>
              </a:rPr>
              <a:t>Карпова Дарья – ученица 5 класса</a:t>
            </a:r>
          </a:p>
          <a:p>
            <a:endParaRPr lang="ru-RU" sz="1400" dirty="0">
              <a:cs typeface="Arial" charset="0"/>
            </a:endParaRPr>
          </a:p>
          <a:p>
            <a:r>
              <a:rPr lang="ru-RU" sz="1400" dirty="0">
                <a:cs typeface="Arial" charset="0"/>
              </a:rPr>
              <a:t> </a:t>
            </a:r>
          </a:p>
          <a:p>
            <a:r>
              <a:rPr lang="ru-RU" sz="1400" b="1" dirty="0">
                <a:cs typeface="Arial" charset="0"/>
              </a:rPr>
              <a:t>    Руководитель:</a:t>
            </a:r>
            <a:r>
              <a:rPr lang="ru-RU" sz="1400" dirty="0">
                <a:cs typeface="Arial" charset="0"/>
              </a:rPr>
              <a:t/>
            </a:r>
            <a:br>
              <a:rPr lang="ru-RU" sz="1400" dirty="0">
                <a:cs typeface="Arial" charset="0"/>
              </a:rPr>
            </a:br>
            <a:r>
              <a:rPr lang="ru-RU" sz="1400" dirty="0">
                <a:cs typeface="Arial" charset="0"/>
              </a:rPr>
              <a:t> Озерова Надежда Васильевна - </a:t>
            </a:r>
          </a:p>
          <a:p>
            <a:r>
              <a:rPr lang="ru-RU" sz="1400" dirty="0">
                <a:cs typeface="Arial" charset="0"/>
              </a:rPr>
              <a:t>     преподаватель биологии </a:t>
            </a:r>
          </a:p>
          <a:p>
            <a:endParaRPr lang="ru-RU" dirty="0">
              <a:latin typeface="Calibri" pitchFamily="34" charset="0"/>
            </a:endParaRPr>
          </a:p>
        </p:txBody>
      </p:sp>
      <p:pic>
        <p:nvPicPr>
          <p:cNvPr id="6" name="Рисунок 5" descr="obuv-vesenne-letnego-sezona-2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21626">
            <a:off x="674399" y="2782105"/>
            <a:ext cx="3591839" cy="35918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3786182" y="1285860"/>
            <a:ext cx="4786346" cy="1143008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здоровье»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История обуви на Руси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428750"/>
            <a:ext cx="4071937" cy="48577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Самая древняя обувь на Руси, о которой мы знаем изготавливалась из мягкой кожи и носила название постолы.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IMG_8692.jpg"/>
          <p:cNvPicPr>
            <a:picLocks noChangeAspect="1"/>
          </p:cNvPicPr>
          <p:nvPr/>
        </p:nvPicPr>
        <p:blipFill>
          <a:blip r:embed="rId3"/>
          <a:srcRect l="7346" t="2750" r="2014" b="2750"/>
          <a:stretch>
            <a:fillRect/>
          </a:stretch>
        </p:blipFill>
        <p:spPr>
          <a:xfrm rot="10800000">
            <a:off x="4643438" y="1500174"/>
            <a:ext cx="4126394" cy="5097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Содержимое 3" descr="239916528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3096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214313"/>
            <a:ext cx="8286750" cy="3786187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	</a:t>
            </a:r>
            <a:r>
              <a:rPr lang="ru-RU" sz="3600" i="1" dirty="0" smtClean="0"/>
              <a:t>Предки славян – скифы были скотоводами, в качестве обуви они носили кожаные чулки, которые очень походили на сапоги из мягкой кожи, с той разницей, что такая обувь обтягивала ногу при помощи специальных ремней, которые охватывали ступню и щиколотку.</a:t>
            </a:r>
            <a:endParaRPr lang="ru-RU" i="1" dirty="0"/>
          </a:p>
        </p:txBody>
      </p:sp>
      <p:pic>
        <p:nvPicPr>
          <p:cNvPr id="4" name="Рисунок 3" descr="postol.jpg"/>
          <p:cNvPicPr>
            <a:picLocks noChangeAspect="1"/>
          </p:cNvPicPr>
          <p:nvPr/>
        </p:nvPicPr>
        <p:blipFill>
          <a:blip r:embed="rId3"/>
          <a:srcRect l="7500" t="2641" r="8124" b="7570"/>
          <a:stretch>
            <a:fillRect/>
          </a:stretch>
        </p:blipFill>
        <p:spPr>
          <a:xfrm>
            <a:off x="5357818" y="3497264"/>
            <a:ext cx="3616023" cy="2732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Содержимое 3" descr="239916528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493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4572000" y="6215063"/>
            <a:ext cx="4214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Более современенный вариант постолов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Точки опоры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71546"/>
            <a:ext cx="4714908" cy="53578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Кости и суставы стопы - природная система, позволяющая при ходьбе равномерно распределять тяжесть тела и поддерживать равновесие.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48213988_1246610117_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2421220"/>
            <a:ext cx="4000496" cy="44367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Содержимое 3" descr="239916528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1000125"/>
            <a:ext cx="3786188" cy="585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	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</a:rPr>
              <a:t>По задумке </a:t>
            </a:r>
            <a:r>
              <a:rPr lang="en-US" sz="3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000" b="1" dirty="0" smtClean="0">
                <a:solidFill>
                  <a:schemeClr val="accent6">
                    <a:lumMod val="50000"/>
                  </a:schemeClr>
                </a:solidFill>
              </a:rPr>
              <a:t>природы основная нагрузка у человека приходится на три точки - пятку, область под большим пальцем и под мизинцем.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 descr="0a2e6b901a1682e372a9ef32c112dffa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0" y="785813"/>
            <a:ext cx="3940175" cy="51228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340" name="Содержимое 3" descr="239916528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428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Исследования по теме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28625" y="1285875"/>
            <a:ext cx="8258175" cy="4840288"/>
          </a:xfrm>
        </p:spPr>
        <p:txBody>
          <a:bodyPr/>
          <a:lstStyle/>
          <a:p>
            <a:r>
              <a:rPr lang="ru-RU" smtClean="0"/>
              <a:t>В нашем опросе приняли участие школьники с 7 по 11 класс. </a:t>
            </a:r>
          </a:p>
          <a:p>
            <a:r>
              <a:rPr lang="ru-RU" smtClean="0"/>
              <a:t>Результаты опроса</a:t>
            </a:r>
            <a:r>
              <a:rPr lang="en-US" smtClean="0"/>
              <a:t> </a:t>
            </a:r>
            <a:r>
              <a:rPr lang="ru-RU" smtClean="0"/>
              <a:t>приведены в диаграммах.</a:t>
            </a:r>
          </a:p>
          <a:p>
            <a:endParaRPr lang="ru-RU" smtClean="0"/>
          </a:p>
        </p:txBody>
      </p:sp>
      <p:pic>
        <p:nvPicPr>
          <p:cNvPr id="4" name="Рисунок 3" descr="DSCF0965.JPG"/>
          <p:cNvPicPr>
            <a:picLocks noChangeAspect="1"/>
          </p:cNvPicPr>
          <p:nvPr/>
        </p:nvPicPr>
        <p:blipFill>
          <a:blip r:embed="rId3" cstate="print"/>
          <a:srcRect l="32813" t="18749" r="24218" b="27083"/>
          <a:stretch>
            <a:fillRect/>
          </a:stretch>
        </p:blipFill>
        <p:spPr>
          <a:xfrm>
            <a:off x="5000628" y="3143224"/>
            <a:ext cx="3929090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5" name="Содержимое 3" descr="239916528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1906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929188" y="0"/>
            <a:ext cx="4214812" cy="4214813"/>
          </a:xfrm>
        </p:spPr>
        <p:txBody>
          <a:bodyPr/>
          <a:lstStyle/>
          <a:p>
            <a:r>
              <a:rPr lang="ru-RU" sz="4000" smtClean="0"/>
              <a:t>Чем вы руководствуетесь при выборе обуви?</a:t>
            </a:r>
          </a:p>
        </p:txBody>
      </p:sp>
      <p:graphicFrame>
        <p:nvGraphicFramePr>
          <p:cNvPr id="16387" name="Диаграмма 3"/>
          <p:cNvGraphicFramePr>
            <a:graphicFrameLocks/>
          </p:cNvGraphicFramePr>
          <p:nvPr/>
        </p:nvGraphicFramePr>
        <p:xfrm>
          <a:off x="0" y="-214313"/>
          <a:ext cx="6000750" cy="7072313"/>
        </p:xfrm>
        <a:graphic>
          <a:graphicData uri="http://schemas.openxmlformats.org/presentationml/2006/ole">
            <p:oleObj spid="_x0000_s16387" r:id="rId4" imgW="5998984" imgH="7071973" progId="Excel.Sheet.8">
              <p:embed/>
            </p:oleObj>
          </a:graphicData>
        </a:graphic>
      </p:graphicFrame>
      <p:pic>
        <p:nvPicPr>
          <p:cNvPr id="16388" name="Содержимое 3" descr="239916528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83343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214563" y="274638"/>
            <a:ext cx="6715125" cy="796925"/>
          </a:xfrm>
        </p:spPr>
        <p:txBody>
          <a:bodyPr/>
          <a:lstStyle/>
          <a:p>
            <a:r>
              <a:rPr lang="ru-RU" sz="3600" smtClean="0"/>
              <a:t>Всегда ли обувь, которую вы носите, удобна?</a:t>
            </a:r>
          </a:p>
        </p:txBody>
      </p:sp>
      <p:graphicFrame>
        <p:nvGraphicFramePr>
          <p:cNvPr id="17411" name="Диаграмма 3"/>
          <p:cNvGraphicFramePr>
            <a:graphicFrameLocks/>
          </p:cNvGraphicFramePr>
          <p:nvPr/>
        </p:nvGraphicFramePr>
        <p:xfrm>
          <a:off x="285750" y="1428750"/>
          <a:ext cx="5214938" cy="3000375"/>
        </p:xfrm>
        <a:graphic>
          <a:graphicData uri="http://schemas.openxmlformats.org/presentationml/2006/ole">
            <p:oleObj spid="_x0000_s17411" r:id="rId4" imgW="5212532" imgH="3005588" progId="Excel.Sheet.8">
              <p:embed/>
            </p:oleObj>
          </a:graphicData>
        </a:graphic>
      </p:graphicFrame>
      <p:graphicFrame>
        <p:nvGraphicFramePr>
          <p:cNvPr id="17412" name="Диаграмма 4"/>
          <p:cNvGraphicFramePr>
            <a:graphicFrameLocks/>
          </p:cNvGraphicFramePr>
          <p:nvPr/>
        </p:nvGraphicFramePr>
        <p:xfrm>
          <a:off x="3643313" y="3286125"/>
          <a:ext cx="5272087" cy="3271838"/>
        </p:xfrm>
        <a:graphic>
          <a:graphicData uri="http://schemas.openxmlformats.org/presentationml/2006/ole">
            <p:oleObj spid="_x0000_s17412" r:id="rId5" imgW="5267401" imgH="3273836" progId="Excel.Sheet.8">
              <p:embed/>
            </p:oleObj>
          </a:graphicData>
        </a:graphic>
      </p:graphicFrame>
      <p:sp>
        <p:nvSpPr>
          <p:cNvPr id="17413" name="TextBox 5"/>
          <p:cNvSpPr txBox="1">
            <a:spLocks noChangeArrowheads="1"/>
          </p:cNvSpPr>
          <p:nvPr/>
        </p:nvSpPr>
        <p:spPr bwMode="auto">
          <a:xfrm>
            <a:off x="1143000" y="2571750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13</a:t>
            </a:r>
          </a:p>
        </p:txBody>
      </p:sp>
      <p:pic>
        <p:nvPicPr>
          <p:cNvPr id="17414" name="Содержимое 3" descr="239916528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2858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5" y="274638"/>
            <a:ext cx="7400925" cy="12255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Всегда ли вы носите обувь по размеру?</a:t>
            </a:r>
            <a:endParaRPr lang="ru-RU" dirty="0"/>
          </a:p>
        </p:txBody>
      </p:sp>
      <p:graphicFrame>
        <p:nvGraphicFramePr>
          <p:cNvPr id="18435" name="Диаграмма 3"/>
          <p:cNvGraphicFramePr>
            <a:graphicFrameLocks/>
          </p:cNvGraphicFramePr>
          <p:nvPr/>
        </p:nvGraphicFramePr>
        <p:xfrm>
          <a:off x="214313" y="1285875"/>
          <a:ext cx="4857750" cy="3071813"/>
        </p:xfrm>
        <a:graphic>
          <a:graphicData uri="http://schemas.openxmlformats.org/presentationml/2006/ole">
            <p:oleObj spid="_x0000_s18435" r:id="rId4" imgW="4858933" imgH="3072650" progId="Excel.Sheet.8">
              <p:embed/>
            </p:oleObj>
          </a:graphicData>
        </a:graphic>
      </p:graphicFrame>
      <p:graphicFrame>
        <p:nvGraphicFramePr>
          <p:cNvPr id="18436" name="Диаграмма 4"/>
          <p:cNvGraphicFramePr>
            <a:graphicFrameLocks/>
          </p:cNvGraphicFramePr>
          <p:nvPr/>
        </p:nvGraphicFramePr>
        <p:xfrm>
          <a:off x="3929063" y="3286125"/>
          <a:ext cx="4914900" cy="3429000"/>
        </p:xfrm>
        <a:graphic>
          <a:graphicData uri="http://schemas.openxmlformats.org/presentationml/2006/ole">
            <p:oleObj spid="_x0000_s18436" r:id="rId5" imgW="4913802" imgH="3432345" progId="Excel.Sheet.8">
              <p:embed/>
            </p:oleObj>
          </a:graphicData>
        </a:graphic>
      </p:graphicFrame>
      <p:pic>
        <p:nvPicPr>
          <p:cNvPr id="18437" name="Содержимое 3" descr="239916528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285750"/>
            <a:ext cx="7286625" cy="1714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Всегда ли обувь, которую вы носите, соответствует сезону, погоде?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19459" name="Диаграмма 3"/>
          <p:cNvGraphicFramePr>
            <a:graphicFrameLocks/>
          </p:cNvGraphicFramePr>
          <p:nvPr/>
        </p:nvGraphicFramePr>
        <p:xfrm>
          <a:off x="285750" y="1357313"/>
          <a:ext cx="4786313" cy="3286125"/>
        </p:xfrm>
        <a:graphic>
          <a:graphicData uri="http://schemas.openxmlformats.org/presentationml/2006/ole">
            <p:oleObj spid="_x0000_s19459" r:id="rId4" imgW="4785775" imgH="3286029" progId="Excel.Sheet.8">
              <p:embed/>
            </p:oleObj>
          </a:graphicData>
        </a:graphic>
      </p:graphicFrame>
      <p:graphicFrame>
        <p:nvGraphicFramePr>
          <p:cNvPr id="19460" name="Диаграмма 4"/>
          <p:cNvGraphicFramePr>
            <a:graphicFrameLocks/>
          </p:cNvGraphicFramePr>
          <p:nvPr/>
        </p:nvGraphicFramePr>
        <p:xfrm>
          <a:off x="4143375" y="3286125"/>
          <a:ext cx="4857750" cy="3429000"/>
        </p:xfrm>
        <a:graphic>
          <a:graphicData uri="http://schemas.openxmlformats.org/presentationml/2006/ole">
            <p:oleObj spid="_x0000_s19460" r:id="rId5" imgW="4858933" imgH="3432345" progId="Excel.Sheet.8">
              <p:embed/>
            </p:oleObj>
          </a:graphicData>
        </a:graphic>
      </p:graphicFrame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1071563" y="2571750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13</a:t>
            </a: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5286375" y="4572000"/>
            <a:ext cx="642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16</a:t>
            </a:r>
          </a:p>
        </p:txBody>
      </p: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6858000" y="4643438"/>
            <a:ext cx="1071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15</a:t>
            </a:r>
          </a:p>
        </p:txBody>
      </p:sp>
      <p:pic>
        <p:nvPicPr>
          <p:cNvPr id="19464" name="Содержимое 3" descr="239916528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38" y="214313"/>
            <a:ext cx="6329362" cy="20002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Соблюдаете ли вы правила ухода за обувью (мытьё, сушка, чистка)?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20483" name="Диаграмма 3"/>
          <p:cNvGraphicFramePr>
            <a:graphicFrameLocks/>
          </p:cNvGraphicFramePr>
          <p:nvPr/>
        </p:nvGraphicFramePr>
        <p:xfrm>
          <a:off x="214313" y="1214438"/>
          <a:ext cx="5000625" cy="3071812"/>
        </p:xfrm>
        <a:graphic>
          <a:graphicData uri="http://schemas.openxmlformats.org/presentationml/2006/ole">
            <p:oleObj spid="_x0000_s20483" r:id="rId4" imgW="4999153" imgH="3072650" progId="Excel.Sheet.8">
              <p:embed/>
            </p:oleObj>
          </a:graphicData>
        </a:graphic>
      </p:graphicFrame>
      <p:graphicFrame>
        <p:nvGraphicFramePr>
          <p:cNvPr id="20484" name="Диаграмма 4"/>
          <p:cNvGraphicFramePr>
            <a:graphicFrameLocks/>
          </p:cNvGraphicFramePr>
          <p:nvPr/>
        </p:nvGraphicFramePr>
        <p:xfrm>
          <a:off x="3786188" y="3571875"/>
          <a:ext cx="5214937" cy="3143250"/>
        </p:xfrm>
        <a:graphic>
          <a:graphicData uri="http://schemas.openxmlformats.org/presentationml/2006/ole">
            <p:oleObj spid="_x0000_s20484" r:id="rId5" imgW="5218628" imgH="3145809" progId="Excel.Sheet.8">
              <p:embed/>
            </p:oleObj>
          </a:graphicData>
        </a:graphic>
      </p:graphicFrame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1714500" y="2000250"/>
            <a:ext cx="571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6</a:t>
            </a: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2714625" y="2428875"/>
            <a:ext cx="10715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22</a:t>
            </a: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4929188" y="442912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10</a:t>
            </a:r>
          </a:p>
        </p:txBody>
      </p:sp>
      <p:sp>
        <p:nvSpPr>
          <p:cNvPr id="20488" name="TextBox 8"/>
          <p:cNvSpPr txBox="1">
            <a:spLocks noChangeArrowheads="1"/>
          </p:cNvSpPr>
          <p:nvPr/>
        </p:nvSpPr>
        <p:spPr bwMode="auto">
          <a:xfrm>
            <a:off x="6572250" y="4643438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21</a:t>
            </a:r>
          </a:p>
        </p:txBody>
      </p:sp>
      <p:pic>
        <p:nvPicPr>
          <p:cNvPr id="20489" name="Содержимое 3" descr="239916528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2858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600200"/>
            <a:ext cx="7000875" cy="27574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Наша обувь непосредственно влияет на наше здоровье, но мы, часто пренебрегаем знанием этого факта в угоду моде и красоте. 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075" name="Содержимое 3" descr="239916528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143240" y="500042"/>
            <a:ext cx="281993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Гипотеза</a:t>
            </a:r>
          </a:p>
        </p:txBody>
      </p:sp>
      <p:pic>
        <p:nvPicPr>
          <p:cNvPr id="3077" name="Рисунок 6" descr="949007180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38" y="0"/>
            <a:ext cx="221456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7" descr="120303218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4240213"/>
            <a:ext cx="2143125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274638"/>
            <a:ext cx="7186612" cy="11541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Какую обувь вы используете  в школе в качестве сменной?</a:t>
            </a:r>
            <a:endParaRPr lang="ru-RU" dirty="0"/>
          </a:p>
        </p:txBody>
      </p:sp>
      <p:graphicFrame>
        <p:nvGraphicFramePr>
          <p:cNvPr id="21507" name="Диаграмма 3"/>
          <p:cNvGraphicFramePr>
            <a:graphicFrameLocks/>
          </p:cNvGraphicFramePr>
          <p:nvPr/>
        </p:nvGraphicFramePr>
        <p:xfrm>
          <a:off x="500063" y="1519238"/>
          <a:ext cx="4643437" cy="4981575"/>
        </p:xfrm>
        <a:graphic>
          <a:graphicData uri="http://schemas.openxmlformats.org/presentationml/2006/ole">
            <p:oleObj spid="_x0000_s21507" r:id="rId4" imgW="4645555" imgH="4980864" progId="Excel.Sheet.8">
              <p:embed/>
            </p:oleObj>
          </a:graphicData>
        </a:graphic>
      </p:graphicFrame>
      <p:graphicFrame>
        <p:nvGraphicFramePr>
          <p:cNvPr id="21508" name="Диаграмма 4"/>
          <p:cNvGraphicFramePr>
            <a:graphicFrameLocks/>
          </p:cNvGraphicFramePr>
          <p:nvPr/>
        </p:nvGraphicFramePr>
        <p:xfrm>
          <a:off x="5143500" y="1714500"/>
          <a:ext cx="3786188" cy="4857750"/>
        </p:xfrm>
        <a:graphic>
          <a:graphicData uri="http://schemas.openxmlformats.org/presentationml/2006/ole">
            <p:oleObj spid="_x0000_s21508" r:id="rId5" imgW="3785944" imgH="4858933" progId="Excel.Sheet.8">
              <p:embed/>
            </p:oleObj>
          </a:graphicData>
        </a:graphic>
      </p:graphicFrame>
      <p:pic>
        <p:nvPicPr>
          <p:cNvPr id="21509" name="Содержимое 3" descr="239916528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6215106" cy="86834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Высота каблука у девочек</a:t>
            </a:r>
            <a:endParaRPr lang="ru-RU" dirty="0"/>
          </a:p>
        </p:txBody>
      </p:sp>
      <p:graphicFrame>
        <p:nvGraphicFramePr>
          <p:cNvPr id="22531" name="Диаграмма 4"/>
          <p:cNvGraphicFramePr>
            <a:graphicFrameLocks/>
          </p:cNvGraphicFramePr>
          <p:nvPr/>
        </p:nvGraphicFramePr>
        <p:xfrm>
          <a:off x="214313" y="1428750"/>
          <a:ext cx="8358187" cy="5000625"/>
        </p:xfrm>
        <a:graphic>
          <a:graphicData uri="http://schemas.openxmlformats.org/presentationml/2006/ole">
            <p:oleObj spid="_x0000_s22531" r:id="rId4" imgW="8358340" imgH="5005250" progId="Excel.Sheet.8">
              <p:embed/>
            </p:oleObj>
          </a:graphicData>
        </a:graphic>
      </p:graphicFrame>
      <p:pic>
        <p:nvPicPr>
          <p:cNvPr id="22532" name="Содержимое 3" descr="239916528.gif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8" descr="842735709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63" y="214313"/>
            <a:ext cx="2681287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686700" cy="113191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вы знаете о влиянии обуви на здоровье человека?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 smtClean="0">
                <a:solidFill>
                  <a:srgbClr val="00B050"/>
                </a:solidFill>
              </a:rPr>
              <a:t>3 самых популярных ответа: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Каждый сантиметр каблука увеличивает нагрузку на позвоночник (13 девочек и 7 мальчиков).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Ношение обуви не по размеру приводит к появлению мозолей и деформациям стопы (9 девочек и 6 мальчиков).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Ношение обуви без каблука приводит к развитию плоскостопия(4 девочки и 11 мальчиков).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3556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715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Беседа с фельдшером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0" y="1600200"/>
            <a:ext cx="3929063" cy="4757738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По данным медицинского осмотра 2010 года 30% учеников нашей школы имеют заболевания опорно-двигательного аппарата. В первую очередь это сколиоз и плоскостопие.</a:t>
            </a:r>
            <a:endParaRPr lang="ru-RU" dirty="0"/>
          </a:p>
        </p:txBody>
      </p:sp>
      <p:pic>
        <p:nvPicPr>
          <p:cNvPr id="4" name="Рисунок 3" descr="K:\НОД\обувь\SDC1239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857364"/>
            <a:ext cx="492922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Выводы 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600200"/>
            <a:ext cx="7615237" cy="297180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	</a:t>
            </a:r>
            <a:r>
              <a:rPr lang="ru-RU" dirty="0" smtClean="0"/>
              <a:t>Выяснили, какую обувь предпочитают носить учащиеся нашей гимназии: бесспорным лидером у девочек являются балетки, а у мальчиков кроссовки. И та и другая обувь не подходит для ежедневной многочасовой носки.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5604" name="Содержимое 3" descr="239916528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5" descr="-с-вышевкой1-e1272581772596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3944938"/>
            <a:ext cx="28575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7834_711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4214818"/>
            <a:ext cx="3643306" cy="2426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428625" y="1357313"/>
            <a:ext cx="6143625" cy="52149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	</a:t>
            </a:r>
            <a:r>
              <a:rPr lang="ru-RU" sz="3600" smtClean="0"/>
              <a:t>Определён уровень знаний учащихся о подборе обуви. Надо заметить, что ученики показали довольно глубокие знания по этому вопросу, однако, как следует из анкеты, этими знаниями они пользуются очень редко.</a:t>
            </a:r>
            <a:endParaRPr lang="ru-RU" smtClean="0"/>
          </a:p>
          <a:p>
            <a:endParaRPr lang="ru-RU" smtClean="0"/>
          </a:p>
        </p:txBody>
      </p:sp>
      <p:pic>
        <p:nvPicPr>
          <p:cNvPr id="26627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Рисунок 5" descr="390-1314-thickbox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609195">
            <a:off x="6326188" y="227013"/>
            <a:ext cx="28289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63" y="428625"/>
            <a:ext cx="4757737" cy="57864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	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Установлено влияние обуви на здоровье. Неправильно подобранная обувь может вызвать нарушения ОДС, кровообращения, нервной и иммунной систем.</a:t>
            </a:r>
          </a:p>
        </p:txBody>
      </p:sp>
      <p:pic>
        <p:nvPicPr>
          <p:cNvPr id="27651" name="Содержимое 3" descr="239916528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_4bb3ace8bc16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2214554"/>
            <a:ext cx="3857628" cy="3857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428625"/>
            <a:ext cx="4543425" cy="600075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		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Выдвинутую гипотезу считаем доказанной: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наша обувь непосредственно влияет на наше здоровье, но мы, часто пренебрегаем знанием этого факта в угоду моде и красоте.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8675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20060323093027-taco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42" y="214290"/>
            <a:ext cx="3767146" cy="5657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Содержимое 3" descr="90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146050"/>
            <a:ext cx="7715250" cy="6711950"/>
          </a:xfrm>
        </p:spPr>
      </p:pic>
      <p:pic>
        <p:nvPicPr>
          <p:cNvPr id="29700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Рекомендации: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1857375"/>
            <a:ext cx="8115300" cy="42687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Познакомить учащихся гимназии с результатами исследований;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Продолжать разъяснительную работу среди учащихся гимназии о правилах выбора обуви;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Использовать данные исследовательской работы на уроках биологии  в 8 классе по темам «Опорно-двигательная система», «Кровеносная система»;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Провести аналогичную работу через 1 год в рамках мониторинга.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0724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29697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Практическая значимость: 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Знания о правильном подборе обуви могут избавить человека от возникновения многих  заболеваний. Чем раньше он приобретёт эти знания, тем в меньшей опасности будет его здоровье.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100" name="Содержимое 3" descr="239916528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268e4d7a770.jpg"/>
          <p:cNvPicPr>
            <a:picLocks noChangeAspect="1"/>
          </p:cNvPicPr>
          <p:nvPr/>
        </p:nvPicPr>
        <p:blipFill>
          <a:blip r:embed="rId4"/>
          <a:srcRect l="18333" t="-2273" r="25000" b="9091"/>
          <a:stretch>
            <a:fillRect/>
          </a:stretch>
        </p:blipFill>
        <p:spPr>
          <a:xfrm>
            <a:off x="6715108" y="3714752"/>
            <a:ext cx="242889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Источники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  <a:p>
            <a:r>
              <a:rPr lang="ru-RU" u="sng" smtClean="0">
                <a:hlinkClick r:id="rId2"/>
              </a:rPr>
              <a:t>TopTopKids.ru</a:t>
            </a:r>
            <a:endParaRPr lang="ru-RU" smtClean="0"/>
          </a:p>
          <a:p>
            <a:r>
              <a:rPr lang="ru-RU" u="sng" smtClean="0">
                <a:hlinkClick r:id="rId3"/>
              </a:rPr>
              <a:t>pravda.tvob.ru</a:t>
            </a:r>
            <a:endParaRPr lang="ru-RU" smtClean="0"/>
          </a:p>
          <a:p>
            <a:r>
              <a:rPr lang="ru-RU" u="sng" smtClean="0">
                <a:hlinkClick r:id="rId4"/>
              </a:rPr>
              <a:t>smione.ru</a:t>
            </a:r>
            <a:endParaRPr lang="ru-RU" smtClean="0"/>
          </a:p>
          <a:p>
            <a:r>
              <a:rPr lang="ru-RU" u="sng" smtClean="0">
                <a:hlinkClick r:id="rId5"/>
              </a:rPr>
              <a:t>www.allwomens.ru</a:t>
            </a:r>
            <a:endParaRPr lang="ru-RU" u="sng" smtClean="0"/>
          </a:p>
          <a:p>
            <a:r>
              <a:rPr lang="ru-RU" u="sng" smtClean="0">
                <a:solidFill>
                  <a:srgbClr val="4044EC"/>
                </a:solidFill>
              </a:rPr>
              <a:t>ambivox.info</a:t>
            </a:r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31748" name="Содержимое 3" descr="239916528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928670"/>
            <a:ext cx="5000660" cy="36433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Спасибо </a:t>
            </a:r>
            <a:b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</a:b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за </a:t>
            </a:r>
            <a:b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</a:b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внимание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2771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6" descr="flowers_84.gif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5" y="3500438"/>
            <a:ext cx="4962525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3000396" cy="108266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3" name="Содержимое 3" descr="239916528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1243871576_2008102213273215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285728"/>
            <a:ext cx="4015746" cy="5905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1472" y="2428868"/>
            <a:ext cx="4429156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Изучить влияние обуви на здоровье человека.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Задачи: 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1714500"/>
            <a:ext cx="8115300" cy="4572000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Выяснить, какую обувь носят учащиеся нашей школы.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Определить уровень знаний учащихся о подборе обуви.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Установить влияние обуви на здоровье.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Выработать рекомендации по правильному подбору обуви.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6148" name="Содержимое 3" descr="239916528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287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Методы исследования: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38" y="1571625"/>
            <a:ext cx="8229600" cy="6429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Изучение источников по данной теме;</a:t>
            </a:r>
          </a:p>
        </p:txBody>
      </p:sp>
      <p:pic>
        <p:nvPicPr>
          <p:cNvPr id="7172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0.jpeg"/>
          <p:cNvPicPr>
            <a:picLocks noChangeAspect="1"/>
          </p:cNvPicPr>
          <p:nvPr/>
        </p:nvPicPr>
        <p:blipFill>
          <a:blip r:embed="rId5">
            <a:clrChange>
              <a:clrFrom>
                <a:srgbClr val="FFCC9A"/>
              </a:clrFrom>
              <a:clrTo>
                <a:srgbClr val="FFCC9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3929063"/>
            <a:ext cx="2636838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школ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0399" y="357166"/>
            <a:ext cx="1573601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chool08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38" y="3571875"/>
            <a:ext cx="3000375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459444.jpg"/>
          <p:cNvPicPr>
            <a:picLocks noChangeAspect="1"/>
          </p:cNvPicPr>
          <p:nvPr/>
        </p:nvPicPr>
        <p:blipFill>
          <a:blip r:embed="rId8"/>
          <a:srcRect l="31591" t="2187" r="48977" b="52812"/>
          <a:stretch>
            <a:fillRect/>
          </a:stretch>
        </p:blipFill>
        <p:spPr>
          <a:xfrm>
            <a:off x="3643306" y="3970401"/>
            <a:ext cx="1714512" cy="28875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642938" y="2143125"/>
            <a:ext cx="8015287" cy="5715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Анкетирование учащихся;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1500" y="2571750"/>
            <a:ext cx="7072313" cy="714375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Интервью со школьным фельдшером;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650875" y="3143250"/>
            <a:ext cx="5921375" cy="6429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Оценка результатов.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4" descr="1238863376_wipe_boo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7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Методика: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214438"/>
            <a:ext cx="8229600" cy="45259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		</a:t>
            </a:r>
            <a:r>
              <a:rPr lang="ru-RU" smtClean="0">
                <a:solidFill>
                  <a:schemeClr val="bg1"/>
                </a:solidFill>
              </a:rPr>
              <a:t>Анкетирование учащихся проводилось в 7 – 11 классах. Вопросы анкеты разработаны самостоятельно, исходя из поставленных задач.</a:t>
            </a:r>
          </a:p>
        </p:txBody>
      </p:sp>
      <p:pic>
        <p:nvPicPr>
          <p:cNvPr id="8197" name="Содержимое 3" descr="239916528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Оборудование: 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829050" cy="45434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Дополнительное оборудование в работе не использовалось.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9220" name="Содержимое 3" descr="239916528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c.1006.21.500x46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60416">
            <a:off x="4637731" y="2129351"/>
            <a:ext cx="3798612" cy="34947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Объект исследования: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7400948" cy="1143009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обувь учащихся гимназии.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72958319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357938" y="5072063"/>
            <a:ext cx="200977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SCF0966.JPG"/>
          <p:cNvPicPr>
            <a:picLocks noChangeAspect="1"/>
          </p:cNvPicPr>
          <p:nvPr/>
        </p:nvPicPr>
        <p:blipFill>
          <a:blip r:embed="rId3" cstate="print"/>
          <a:srcRect l="39062" t="34375" r="25781" b="36458"/>
          <a:stretch>
            <a:fillRect/>
          </a:stretch>
        </p:blipFill>
        <p:spPr>
          <a:xfrm rot="20705399">
            <a:off x="3275020" y="3094522"/>
            <a:ext cx="321471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Новогодний вечер =) (285).JPG"/>
          <p:cNvPicPr>
            <a:picLocks noChangeAspect="1"/>
          </p:cNvPicPr>
          <p:nvPr/>
        </p:nvPicPr>
        <p:blipFill>
          <a:blip r:embed="rId4" cstate="print"/>
          <a:srcRect l="31250" t="17708" r="31250" b="18750"/>
          <a:stretch>
            <a:fillRect/>
          </a:stretch>
        </p:blipFill>
        <p:spPr>
          <a:xfrm>
            <a:off x="418056" y="2000240"/>
            <a:ext cx="252960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Новогодний вечер =) (12).JPG"/>
          <p:cNvPicPr>
            <a:picLocks noChangeAspect="1"/>
          </p:cNvPicPr>
          <p:nvPr/>
        </p:nvPicPr>
        <p:blipFill>
          <a:blip r:embed="rId5"/>
          <a:srcRect l="52778" t="66667" r="30555" b="20833"/>
          <a:stretch>
            <a:fillRect/>
          </a:stretch>
        </p:blipFill>
        <p:spPr>
          <a:xfrm>
            <a:off x="6643702" y="1142984"/>
            <a:ext cx="2286016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8" name="Содержимое 3" descr="239916528.gif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55257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33526E-6 L -0.69896 0.003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311</Words>
  <PresentationFormat>Экран (4:3)</PresentationFormat>
  <Paragraphs>83</Paragraphs>
  <Slides>31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Лист Microsoft Office Excel 97-2003</vt:lpstr>
      <vt:lpstr>Исследовательская работа  по теме </vt:lpstr>
      <vt:lpstr>Слайд 2</vt:lpstr>
      <vt:lpstr>Практическая значимость: </vt:lpstr>
      <vt:lpstr>Цель: </vt:lpstr>
      <vt:lpstr>Задачи: </vt:lpstr>
      <vt:lpstr>Методы исследования:</vt:lpstr>
      <vt:lpstr>Методика: </vt:lpstr>
      <vt:lpstr>Оборудование: </vt:lpstr>
      <vt:lpstr>Объект исследования: </vt:lpstr>
      <vt:lpstr>История обуви на Руси</vt:lpstr>
      <vt:lpstr>Слайд 11</vt:lpstr>
      <vt:lpstr>Точки опоры</vt:lpstr>
      <vt:lpstr>Слайд 13</vt:lpstr>
      <vt:lpstr>Исследования по теме</vt:lpstr>
      <vt:lpstr>Чем вы руководствуетесь при выборе обуви?</vt:lpstr>
      <vt:lpstr>Всегда ли обувь, которую вы носите, удобна?</vt:lpstr>
      <vt:lpstr>Всегда ли вы носите обувь по размеру?</vt:lpstr>
      <vt:lpstr>Всегда ли обувь, которую вы носите, соответствует сезону, погоде? </vt:lpstr>
      <vt:lpstr>Соблюдаете ли вы правила ухода за обувью (мытьё, сушка, чистка)? </vt:lpstr>
      <vt:lpstr>Какую обувь вы используете  в школе в качестве сменной?</vt:lpstr>
      <vt:lpstr>Высота каблука у девочек</vt:lpstr>
      <vt:lpstr>Что вы знаете о влиянии обуви на здоровье человека?</vt:lpstr>
      <vt:lpstr>Беседа с фельдшером</vt:lpstr>
      <vt:lpstr>Выводы </vt:lpstr>
      <vt:lpstr>Слайд 25</vt:lpstr>
      <vt:lpstr>Слайд 26</vt:lpstr>
      <vt:lpstr>Слайд 27</vt:lpstr>
      <vt:lpstr>Слайд 28</vt:lpstr>
      <vt:lpstr>Рекомендации:</vt:lpstr>
      <vt:lpstr>Источники</vt:lpstr>
      <vt:lpstr>Спасибо  за 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 по теме</dc:title>
  <dc:creator>Громыко</dc:creator>
  <cp:lastModifiedBy>Громыко</cp:lastModifiedBy>
  <cp:revision>47</cp:revision>
  <dcterms:modified xsi:type="dcterms:W3CDTF">2012-01-27T13:33:24Z</dcterms:modified>
</cp:coreProperties>
</file>